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96" r:id="rId1"/>
  </p:sldMasterIdLst>
  <p:notesMasterIdLst>
    <p:notesMasterId r:id="rId13"/>
  </p:notesMasterIdLst>
  <p:sldIdLst>
    <p:sldId id="256" r:id="rId2"/>
    <p:sldId id="280" r:id="rId3"/>
    <p:sldId id="281" r:id="rId4"/>
    <p:sldId id="282" r:id="rId5"/>
    <p:sldId id="284" r:id="rId6"/>
    <p:sldId id="283" r:id="rId7"/>
    <p:sldId id="285" r:id="rId8"/>
    <p:sldId id="286" r:id="rId9"/>
    <p:sldId id="288" r:id="rId10"/>
    <p:sldId id="289" r:id="rId11"/>
    <p:sldId id="274" r:id="rId12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F7B9B4BE-190F-4DFD-BD17-90CCF20F3D04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60566309-BE70-418A-8D34-84ED8E7FAD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724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6462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622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3806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27752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022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36460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76933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06647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50702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4215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6685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4043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7336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7911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3397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5018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9090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4F13-3B47-4406-AFFD-7D98C1F8A1B5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4013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3B24F13-3B47-4406-AFFD-7D98C1F8A1B5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C1F828-A5F7-4162-B068-0076432B62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5968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97" r:id="rId1"/>
    <p:sldLayoutId id="2147484398" r:id="rId2"/>
    <p:sldLayoutId id="2147484399" r:id="rId3"/>
    <p:sldLayoutId id="2147484400" r:id="rId4"/>
    <p:sldLayoutId id="2147484401" r:id="rId5"/>
    <p:sldLayoutId id="2147484402" r:id="rId6"/>
    <p:sldLayoutId id="2147484403" r:id="rId7"/>
    <p:sldLayoutId id="2147484404" r:id="rId8"/>
    <p:sldLayoutId id="2147484405" r:id="rId9"/>
    <p:sldLayoutId id="2147484406" r:id="rId10"/>
    <p:sldLayoutId id="2147484407" r:id="rId11"/>
    <p:sldLayoutId id="2147484408" r:id="rId12"/>
    <p:sldLayoutId id="2147484409" r:id="rId13"/>
    <p:sldLayoutId id="2147484410" r:id="rId14"/>
    <p:sldLayoutId id="2147484411" r:id="rId15"/>
    <p:sldLayoutId id="2147484412" r:id="rId16"/>
    <p:sldLayoutId id="2147484413" r:id="rId17"/>
    <p:sldLayoutId id="2147484414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E8614A-DDB3-602E-AB0E-500793BB15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436561"/>
            <a:ext cx="8791575" cy="21002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/>
              <a:t>Министерство науки и высшего образования Российской Федерации</a:t>
            </a:r>
            <a:br>
              <a:rPr lang="ru-RU" sz="2400" dirty="0"/>
            </a:br>
            <a:r>
              <a:rPr lang="ru-RU" sz="2400" dirty="0"/>
              <a:t>Федеральное государственное бюджетное образовательное учреждение высшего образования «Рыбинский государственный авиационный технический университет имени П.А. Соловьева»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6298B83-FCAE-8B0A-949C-9BA2580162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8822" y="4584450"/>
            <a:ext cx="8791575" cy="691975"/>
          </a:xfrm>
        </p:spPr>
        <p:txBody>
          <a:bodyPr>
            <a:normAutofit lnSpcReduction="10000"/>
          </a:bodyPr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Методика определения кредитоспособности заемщика на основе методологических разработок (юр. лица)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012D59BC-E7E8-41B2-8CDD-71A71016C768}"/>
              </a:ext>
            </a:extLst>
          </p:cNvPr>
          <p:cNvSpPr txBox="1">
            <a:spLocks/>
          </p:cNvSpPr>
          <p:nvPr/>
        </p:nvSpPr>
        <p:spPr>
          <a:xfrm>
            <a:off x="3365500" y="5700712"/>
            <a:ext cx="9061450" cy="11593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tx1"/>
                </a:solidFill>
              </a:rPr>
              <a:t>Работу выполнил студент группы ИВМ-24              Морозов А. А.</a:t>
            </a:r>
          </a:p>
          <a:p>
            <a:r>
              <a:rPr lang="ru-RU" dirty="0">
                <a:solidFill>
                  <a:schemeClr val="tx1"/>
                </a:solidFill>
              </a:rPr>
              <a:t>Преподаватель к. э. н.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ru-RU" dirty="0">
                <a:solidFill>
                  <a:schemeClr val="tx1"/>
                </a:solidFill>
              </a:rPr>
              <a:t> доцент.		    		     Смирнова Т. В.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C172D9F7-2BDD-5DA7-6403-6994B6A7DBEA}"/>
              </a:ext>
            </a:extLst>
          </p:cNvPr>
          <p:cNvSpPr txBox="1">
            <a:spLocks/>
          </p:cNvSpPr>
          <p:nvPr/>
        </p:nvSpPr>
        <p:spPr>
          <a:xfrm>
            <a:off x="2028824" y="3754438"/>
            <a:ext cx="8791575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09C4D43-94F5-B00E-89DF-6315A335A88A}"/>
              </a:ext>
            </a:extLst>
          </p:cNvPr>
          <p:cNvSpPr txBox="1">
            <a:spLocks/>
          </p:cNvSpPr>
          <p:nvPr/>
        </p:nvSpPr>
        <p:spPr>
          <a:xfrm>
            <a:off x="2028824" y="3754438"/>
            <a:ext cx="8791575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1B18CDFA-B209-A801-C97E-DE45ABD5675E}"/>
              </a:ext>
            </a:extLst>
          </p:cNvPr>
          <p:cNvSpPr txBox="1">
            <a:spLocks/>
          </p:cNvSpPr>
          <p:nvPr/>
        </p:nvSpPr>
        <p:spPr>
          <a:xfrm>
            <a:off x="2028824" y="3754438"/>
            <a:ext cx="8791575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DE37B82-7F36-FD68-92F4-5E92FC309936}"/>
              </a:ext>
            </a:extLst>
          </p:cNvPr>
          <p:cNvSpPr txBox="1">
            <a:spLocks/>
          </p:cNvSpPr>
          <p:nvPr/>
        </p:nvSpPr>
        <p:spPr>
          <a:xfrm>
            <a:off x="1876424" y="2669380"/>
            <a:ext cx="8791575" cy="4143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dirty="0"/>
              <a:t>Институт «Информационные технологии и системы управления»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9C871AB-999C-5B29-491A-DD770B41F46E}"/>
              </a:ext>
            </a:extLst>
          </p:cNvPr>
          <p:cNvSpPr txBox="1">
            <a:spLocks/>
          </p:cNvSpPr>
          <p:nvPr/>
        </p:nvSpPr>
        <p:spPr>
          <a:xfrm>
            <a:off x="2028821" y="3442011"/>
            <a:ext cx="8791575" cy="7579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dirty="0"/>
              <a:t>Кафедра экономики, менеджмента и экономических информационных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769275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2054">
            <a:extLst>
              <a:ext uri="{FF2B5EF4-FFF2-40B4-BE49-F238E27FC236}">
                <a16:creationId xmlns:a16="http://schemas.microsoft.com/office/drawing/2014/main" id="{0F7302AF-86B9-441B-8D24-AC382E2A4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057" name="Picture 2056">
            <a:extLst>
              <a:ext uri="{FF2B5EF4-FFF2-40B4-BE49-F238E27FC236}">
                <a16:creationId xmlns:a16="http://schemas.microsoft.com/office/drawing/2014/main" id="{99A2A6C2-D371-4C6B-B50F-CC71C6D01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059" name="Oval 2058">
            <a:extLst>
              <a:ext uri="{FF2B5EF4-FFF2-40B4-BE49-F238E27FC236}">
                <a16:creationId xmlns:a16="http://schemas.microsoft.com/office/drawing/2014/main" id="{5F07A6A6-E44B-411E-AA18-65E481136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pic>
        <p:nvPicPr>
          <p:cNvPr id="2061" name="Picture 2060">
            <a:extLst>
              <a:ext uri="{FF2B5EF4-FFF2-40B4-BE49-F238E27FC236}">
                <a16:creationId xmlns:a16="http://schemas.microsoft.com/office/drawing/2014/main" id="{8CC3468F-5EED-42B0-8507-F30360E1D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63" name="Picture 2062">
            <a:extLst>
              <a:ext uri="{FF2B5EF4-FFF2-40B4-BE49-F238E27FC236}">
                <a16:creationId xmlns:a16="http://schemas.microsoft.com/office/drawing/2014/main" id="{591711EE-029D-453C-9AE9-E87829F1D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65" name="Rectangle 2064">
            <a:extLst>
              <a:ext uri="{FF2B5EF4-FFF2-40B4-BE49-F238E27FC236}">
                <a16:creationId xmlns:a16="http://schemas.microsoft.com/office/drawing/2014/main" id="{5D5A8E14-301B-40C0-A174-D2232EF95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D3543B-5A68-A349-9972-C4D5E5109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0518" y="1447800"/>
            <a:ext cx="4143781" cy="30969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/>
              <a:t>Область применения результатов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48788E-44EF-AC11-CE16-AE1FF02802CF}"/>
              </a:ext>
            </a:extLst>
          </p:cNvPr>
          <p:cNvSpPr txBox="1"/>
          <p:nvPr/>
        </p:nvSpPr>
        <p:spPr>
          <a:xfrm>
            <a:off x="7400518" y="4740729"/>
            <a:ext cx="4143781" cy="14695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Кредитование в банках</a:t>
            </a:r>
          </a:p>
        </p:txBody>
      </p:sp>
      <p:sp>
        <p:nvSpPr>
          <p:cNvPr id="2067" name="Freeform: Shape 2066">
            <a:extLst>
              <a:ext uri="{FF2B5EF4-FFF2-40B4-BE49-F238E27FC236}">
                <a16:creationId xmlns:a16="http://schemas.microsoft.com/office/drawing/2014/main" id="{22AC4D5D-0A9D-43D6-A836-13B38BA13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68960" y="-68960"/>
            <a:ext cx="6858001" cy="6995918"/>
          </a:xfrm>
          <a:custGeom>
            <a:avLst/>
            <a:gdLst>
              <a:gd name="connsiteX0" fmla="*/ 6858001 w 6858001"/>
              <a:gd name="connsiteY0" fmla="*/ 1344715 h 6995918"/>
              <a:gd name="connsiteX1" fmla="*/ 6858001 w 6858001"/>
              <a:gd name="connsiteY1" fmla="*/ 1177 h 6995918"/>
              <a:gd name="connsiteX2" fmla="*/ 6702324 w 6858001"/>
              <a:gd name="connsiteY2" fmla="*/ 26222 h 6995918"/>
              <a:gd name="connsiteX3" fmla="*/ 6547333 w 6858001"/>
              <a:gd name="connsiteY3" fmla="*/ 50091 h 6995918"/>
              <a:gd name="connsiteX4" fmla="*/ 6391657 w 6858001"/>
              <a:gd name="connsiteY4" fmla="*/ 73455 h 6995918"/>
              <a:gd name="connsiteX5" fmla="*/ 6235294 w 6858001"/>
              <a:gd name="connsiteY5" fmla="*/ 93458 h 6995918"/>
              <a:gd name="connsiteX6" fmla="*/ 6079618 w 6858001"/>
              <a:gd name="connsiteY6" fmla="*/ 113629 h 6995918"/>
              <a:gd name="connsiteX7" fmla="*/ 5923255 w 6858001"/>
              <a:gd name="connsiteY7" fmla="*/ 132455 h 6995918"/>
              <a:gd name="connsiteX8" fmla="*/ 5768950 w 6858001"/>
              <a:gd name="connsiteY8" fmla="*/ 148591 h 6995918"/>
              <a:gd name="connsiteX9" fmla="*/ 5612588 w 6858001"/>
              <a:gd name="connsiteY9" fmla="*/ 163887 h 6995918"/>
              <a:gd name="connsiteX10" fmla="*/ 5456911 w 6858001"/>
              <a:gd name="connsiteY10" fmla="*/ 177839 h 6995918"/>
              <a:gd name="connsiteX11" fmla="*/ 5303978 w 6858001"/>
              <a:gd name="connsiteY11" fmla="*/ 189941 h 6995918"/>
              <a:gd name="connsiteX12" fmla="*/ 5148987 w 6858001"/>
              <a:gd name="connsiteY12" fmla="*/ 202044 h 6995918"/>
              <a:gd name="connsiteX13" fmla="*/ 4996054 w 6858001"/>
              <a:gd name="connsiteY13" fmla="*/ 212129 h 6995918"/>
              <a:gd name="connsiteX14" fmla="*/ 4843120 w 6858001"/>
              <a:gd name="connsiteY14" fmla="*/ 220029 h 6995918"/>
              <a:gd name="connsiteX15" fmla="*/ 4690873 w 6858001"/>
              <a:gd name="connsiteY15" fmla="*/ 228266 h 6995918"/>
              <a:gd name="connsiteX16" fmla="*/ 4539997 w 6858001"/>
              <a:gd name="connsiteY16" fmla="*/ 235157 h 6995918"/>
              <a:gd name="connsiteX17" fmla="*/ 4390492 w 6858001"/>
              <a:gd name="connsiteY17" fmla="*/ 240032 h 6995918"/>
              <a:gd name="connsiteX18" fmla="*/ 4240988 w 6858001"/>
              <a:gd name="connsiteY18" fmla="*/ 244234 h 6995918"/>
              <a:gd name="connsiteX19" fmla="*/ 4092855 w 6858001"/>
              <a:gd name="connsiteY19" fmla="*/ 248268 h 6995918"/>
              <a:gd name="connsiteX20" fmla="*/ 3946780 w 6858001"/>
              <a:gd name="connsiteY20" fmla="*/ 250117 h 6995918"/>
              <a:gd name="connsiteX21" fmla="*/ 3800704 w 6858001"/>
              <a:gd name="connsiteY21" fmla="*/ 252134 h 6995918"/>
              <a:gd name="connsiteX22" fmla="*/ 3656686 w 6858001"/>
              <a:gd name="connsiteY22" fmla="*/ 253143 h 6995918"/>
              <a:gd name="connsiteX23" fmla="*/ 3514040 w 6858001"/>
              <a:gd name="connsiteY23" fmla="*/ 252134 h 6995918"/>
              <a:gd name="connsiteX24" fmla="*/ 3372765 w 6858001"/>
              <a:gd name="connsiteY24" fmla="*/ 252134 h 6995918"/>
              <a:gd name="connsiteX25" fmla="*/ 3232862 w 6858001"/>
              <a:gd name="connsiteY25" fmla="*/ 250117 h 6995918"/>
              <a:gd name="connsiteX26" fmla="*/ 3095702 w 6858001"/>
              <a:gd name="connsiteY26" fmla="*/ 247092 h 6995918"/>
              <a:gd name="connsiteX27" fmla="*/ 2959914 w 6858001"/>
              <a:gd name="connsiteY27" fmla="*/ 244234 h 6995918"/>
              <a:gd name="connsiteX28" fmla="*/ 2826868 w 6858001"/>
              <a:gd name="connsiteY28" fmla="*/ 241040 h 6995918"/>
              <a:gd name="connsiteX29" fmla="*/ 2694509 w 6858001"/>
              <a:gd name="connsiteY29" fmla="*/ 236166 h 6995918"/>
              <a:gd name="connsiteX30" fmla="*/ 2564208 w 6858001"/>
              <a:gd name="connsiteY30" fmla="*/ 230955 h 6995918"/>
              <a:gd name="connsiteX31" fmla="*/ 2436649 w 6858001"/>
              <a:gd name="connsiteY31" fmla="*/ 226249 h 6995918"/>
              <a:gd name="connsiteX32" fmla="*/ 2187703 w 6858001"/>
              <a:gd name="connsiteY32" fmla="*/ 212969 h 6995918"/>
              <a:gd name="connsiteX33" fmla="*/ 1949045 w 6858001"/>
              <a:gd name="connsiteY33" fmla="*/ 198850 h 6995918"/>
              <a:gd name="connsiteX34" fmla="*/ 1719988 w 6858001"/>
              <a:gd name="connsiteY34" fmla="*/ 184058 h 6995918"/>
              <a:gd name="connsiteX35" fmla="*/ 1503275 w 6858001"/>
              <a:gd name="connsiteY35" fmla="*/ 167753 h 6995918"/>
              <a:gd name="connsiteX36" fmla="*/ 1296163 w 6858001"/>
              <a:gd name="connsiteY36" fmla="*/ 150776 h 6995918"/>
              <a:gd name="connsiteX37" fmla="*/ 1104139 w 6858001"/>
              <a:gd name="connsiteY37" fmla="*/ 132455 h 6995918"/>
              <a:gd name="connsiteX38" fmla="*/ 923774 w 6858001"/>
              <a:gd name="connsiteY38" fmla="*/ 114469 h 6995918"/>
              <a:gd name="connsiteX39" fmla="*/ 757810 w 6858001"/>
              <a:gd name="connsiteY39" fmla="*/ 96484 h 6995918"/>
              <a:gd name="connsiteX40" fmla="*/ 605563 w 6858001"/>
              <a:gd name="connsiteY40" fmla="*/ 79507 h 6995918"/>
              <a:gd name="connsiteX41" fmla="*/ 470460 w 6858001"/>
              <a:gd name="connsiteY41" fmla="*/ 63370 h 6995918"/>
              <a:gd name="connsiteX42" fmla="*/ 348388 w 6858001"/>
              <a:gd name="connsiteY42" fmla="*/ 48074 h 6995918"/>
              <a:gd name="connsiteX43" fmla="*/ 245518 w 6858001"/>
              <a:gd name="connsiteY43" fmla="*/ 35299 h 6995918"/>
              <a:gd name="connsiteX44" fmla="*/ 159107 w 6858001"/>
              <a:gd name="connsiteY44" fmla="*/ 23197 h 6995918"/>
              <a:gd name="connsiteX45" fmla="*/ 40463 w 6858001"/>
              <a:gd name="connsiteY45" fmla="*/ 5883 h 6995918"/>
              <a:gd name="connsiteX46" fmla="*/ 1 w 6858001"/>
              <a:gd name="connsiteY46" fmla="*/ 0 h 6995918"/>
              <a:gd name="connsiteX47" fmla="*/ 1 w 6858001"/>
              <a:gd name="connsiteY47" fmla="*/ 905354 h 6995918"/>
              <a:gd name="connsiteX48" fmla="*/ 0 w 6858001"/>
              <a:gd name="connsiteY48" fmla="*/ 905354 h 6995918"/>
              <a:gd name="connsiteX49" fmla="*/ 0 w 6858001"/>
              <a:gd name="connsiteY49" fmla="*/ 6995918 h 6995918"/>
              <a:gd name="connsiteX50" fmla="*/ 6858000 w 6858001"/>
              <a:gd name="connsiteY50" fmla="*/ 6995918 h 6995918"/>
              <a:gd name="connsiteX51" fmla="*/ 6858000 w 6858001"/>
              <a:gd name="connsiteY51" fmla="*/ 1344715 h 6995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95918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905354"/>
                </a:lnTo>
                <a:lnTo>
                  <a:pt x="0" y="905354"/>
                </a:lnTo>
                <a:lnTo>
                  <a:pt x="0" y="6995918"/>
                </a:lnTo>
                <a:lnTo>
                  <a:pt x="6858000" y="6995918"/>
                </a:lnTo>
                <a:lnTo>
                  <a:pt x="6858000" y="13447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ru-RU"/>
          </a:p>
        </p:txBody>
      </p:sp>
      <p:pic>
        <p:nvPicPr>
          <p:cNvPr id="2050" name="Picture 2" descr="Работа в крупнейшей компании в России Сбер | HR-портал Inplace">
            <a:extLst>
              <a:ext uri="{FF2B5EF4-FFF2-40B4-BE49-F238E27FC236}">
                <a16:creationId xmlns:a16="http://schemas.microsoft.com/office/drawing/2014/main" id="{EAC5AB78-3518-00E8-4565-965DCD31E6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855" y="1146356"/>
            <a:ext cx="5454404" cy="17045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9" name="Freeform 27">
            <a:extLst>
              <a:ext uri="{FF2B5EF4-FFF2-40B4-BE49-F238E27FC236}">
                <a16:creationId xmlns:a16="http://schemas.microsoft.com/office/drawing/2014/main" id="{6929218D-E6E8-4BC7-9F4C-397A7FE534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9646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5" descr="Изображение выглядит как логотип, символ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CD6AEF62-3D85-5602-416C-510EA604D4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53" y="3536056"/>
            <a:ext cx="2646210" cy="2646210"/>
          </a:xfrm>
          <a:prstGeom prst="rect">
            <a:avLst/>
          </a:prstGeom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Рисунок 8" descr="Изображение выглядит как логотип, Графика, символ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320E96AA-872F-0055-0B77-3DC17C81BE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201" y="3536056"/>
            <a:ext cx="2646210" cy="264621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58460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28D0172-F2E0-4763-9C35-F02266495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16">
            <a:extLst>
              <a:ext uri="{FF2B5EF4-FFF2-40B4-BE49-F238E27FC236}">
                <a16:creationId xmlns:a16="http://schemas.microsoft.com/office/drawing/2014/main" id="{9F2851FB-E841-4509-8A6D-A416376EA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F6FB2B2-CE21-407F-B22E-302DADC2C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0D0ACFBF-0C26-6E88-5B26-9E3E0C2E0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05" y="623571"/>
            <a:ext cx="10260990" cy="35238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Спасибо за внимание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C061BDE0-AECB-4BDB-CB18-135D1BC068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6326" y="4713349"/>
            <a:ext cx="10619041" cy="12097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400" b="0" i="0" kern="1200" cap="all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Презентацию</a:t>
            </a:r>
            <a:r>
              <a:rPr lang="en-US" sz="2400" b="0" i="0" kern="1200" cap="all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b="0" i="0" kern="1200" cap="all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выполнил</a:t>
            </a:r>
            <a:r>
              <a:rPr lang="en-US" sz="2400" b="0" i="0" kern="1200" cap="all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b="0" i="0" kern="1200" cap="all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студент</a:t>
            </a:r>
            <a:r>
              <a:rPr lang="en-US" sz="2400" b="0" i="0" kern="1200" cap="all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b="0" i="0" kern="1200" cap="all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группы</a:t>
            </a:r>
            <a:r>
              <a:rPr lang="en-US" sz="2400" b="0" i="0" kern="1200" cap="all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ИВМ-24 Морозов А. А.</a:t>
            </a:r>
          </a:p>
        </p:txBody>
      </p:sp>
    </p:spTree>
    <p:extLst>
      <p:ext uri="{BB962C8B-B14F-4D97-AF65-F5344CB8AC3E}">
        <p14:creationId xmlns:p14="http://schemas.microsoft.com/office/powerpoint/2010/main" val="93166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31837C-377F-5109-073A-7D3DAC25C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 методики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CA30373-7E0C-9089-3CCD-FA33368E8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7817" y="1489180"/>
            <a:ext cx="8947150" cy="400765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D0A394-D42B-8BCF-5B31-0F25FDBC4283}"/>
              </a:ext>
            </a:extLst>
          </p:cNvPr>
          <p:cNvSpPr txBox="1"/>
          <p:nvPr/>
        </p:nvSpPr>
        <p:spPr>
          <a:xfrm>
            <a:off x="1377817" y="5806440"/>
            <a:ext cx="89471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Объёмы кредитования растут вместе с задолженностью</a:t>
            </a:r>
          </a:p>
        </p:txBody>
      </p:sp>
    </p:spTree>
    <p:extLst>
      <p:ext uri="{BB962C8B-B14F-4D97-AF65-F5344CB8AC3E}">
        <p14:creationId xmlns:p14="http://schemas.microsoft.com/office/powerpoint/2010/main" val="1505036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9AA82-17CC-33B3-91A1-4522DAE3C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EF18E5-51F5-967C-7473-915BA7FA5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Просроченная задолженность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92EED4-3E1C-F09F-3CC6-840B0CC979A6}"/>
              </a:ext>
            </a:extLst>
          </p:cNvPr>
          <p:cNvSpPr txBox="1"/>
          <p:nvPr/>
        </p:nvSpPr>
        <p:spPr>
          <a:xfrm>
            <a:off x="1396105" y="5806440"/>
            <a:ext cx="89471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Просроченная задолженность не растёт из-за высокой базы прошлого года</a:t>
            </a: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59B2D697-6058-CE66-EEE9-03C4C07A3C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913" y="1345107"/>
            <a:ext cx="8947150" cy="4167786"/>
          </a:xfrm>
        </p:spPr>
      </p:pic>
    </p:spTree>
    <p:extLst>
      <p:ext uri="{BB962C8B-B14F-4D97-AF65-F5344CB8AC3E}">
        <p14:creationId xmlns:p14="http://schemas.microsoft.com/office/powerpoint/2010/main" val="4101891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1EABCE-E0B3-A490-6916-E64A37C9B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C3A3EF-219B-2838-0B06-AAEF5B884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108" y="629266"/>
            <a:ext cx="3307744" cy="164198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/>
              <a:t>Цель и объект методики</a:t>
            </a:r>
          </a:p>
        </p:txBody>
      </p:sp>
      <p:pic>
        <p:nvPicPr>
          <p:cNvPr id="6" name="Объект 5" descr="Изображение выглядит как весы, отражение&#10;&#10;Автоматически созданное описание">
            <a:extLst>
              <a:ext uri="{FF2B5EF4-FFF2-40B4-BE49-F238E27FC236}">
                <a16:creationId xmlns:a16="http://schemas.microsoft.com/office/drawing/2014/main" id="{4C13AEFC-FDB1-F3C4-C1D0-9861B74731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" r="9062"/>
          <a:stretch/>
        </p:blipFill>
        <p:spPr>
          <a:xfrm>
            <a:off x="-2" y="10"/>
            <a:ext cx="6094407" cy="6857990"/>
          </a:xfrm>
          <a:prstGeom prst="rect">
            <a:avLst/>
          </a:prstGeom>
        </p:spPr>
      </p:pic>
      <p:sp>
        <p:nvSpPr>
          <p:cNvPr id="7" name="Объект 6">
            <a:extLst>
              <a:ext uri="{FF2B5EF4-FFF2-40B4-BE49-F238E27FC236}">
                <a16:creationId xmlns:a16="http://schemas.microsoft.com/office/drawing/2014/main" id="{C9C64758-0B1E-AE34-BC87-838FD94622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42108" y="3106875"/>
            <a:ext cx="3307744" cy="185928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 err="1"/>
              <a:t>Цель</a:t>
            </a:r>
            <a:r>
              <a:rPr lang="en-US" sz="2400" dirty="0"/>
              <a:t>: </a:t>
            </a:r>
            <a:r>
              <a:rPr lang="en-US" sz="2400" dirty="0" err="1"/>
              <a:t>оценка</a:t>
            </a:r>
            <a:r>
              <a:rPr lang="en-US" sz="2400" dirty="0"/>
              <a:t> </a:t>
            </a:r>
            <a:r>
              <a:rPr lang="en-US" sz="2400" dirty="0" err="1"/>
              <a:t>кредитоспособности</a:t>
            </a:r>
            <a:r>
              <a:rPr lang="en-US" sz="2400" dirty="0"/>
              <a:t> </a:t>
            </a:r>
            <a:r>
              <a:rPr lang="en-US" sz="2400" dirty="0" err="1"/>
              <a:t>юр</a:t>
            </a:r>
            <a:r>
              <a:rPr lang="en-US" sz="2400" dirty="0"/>
              <a:t>. </a:t>
            </a:r>
            <a:r>
              <a:rPr lang="en-US" sz="2400" dirty="0" err="1"/>
              <a:t>лица</a:t>
            </a:r>
            <a:r>
              <a:rPr lang="en-US" sz="2400" dirty="0"/>
              <a:t>.</a:t>
            </a:r>
          </a:p>
          <a:p>
            <a:r>
              <a:rPr lang="en-US" sz="2400" dirty="0" err="1"/>
              <a:t>Объект</a:t>
            </a:r>
            <a:r>
              <a:rPr lang="en-US" sz="2400" dirty="0"/>
              <a:t>: </a:t>
            </a:r>
            <a:r>
              <a:rPr lang="en-US" sz="2400" dirty="0" err="1"/>
              <a:t>юр</a:t>
            </a:r>
            <a:r>
              <a:rPr lang="en-US" sz="2400" dirty="0"/>
              <a:t>. </a:t>
            </a:r>
            <a:r>
              <a:rPr lang="en-US" sz="2400" dirty="0" err="1"/>
              <a:t>лицо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1246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8FF587-AA7D-D32C-FDBF-0FA2110FA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CF2378-E565-33D8-F8EC-37DCA13FE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9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Характеристика частных показателей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B946105-BF25-C3E0-D3F4-DC197CFC6F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03311" y="2052214"/>
            <a:ext cx="5965394" cy="419618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300" dirty="0"/>
              <a:t>Коэффициент абсолютной ликвидности K1 – отношение высоколиквидных активов к наиболее срочным кредитным обязательствам.</a:t>
            </a:r>
          </a:p>
          <a:p>
            <a:r>
              <a:rPr lang="en-US" sz="2300" dirty="0"/>
              <a:t>Промежуточный коэффициент покрытия K2 – отношение высоколиквидных активов и задолженности ПЕРЕД юр. лицом (в ближайшие 12 месяцев) к срочным кредитным обязательствам.</a:t>
            </a:r>
          </a:p>
        </p:txBody>
      </p:sp>
      <p:pic>
        <p:nvPicPr>
          <p:cNvPr id="6" name="Picture 2" descr="Что такое ликвидность криптовалют. Как она влияет на курс биткоина ::  РБК.Крипто">
            <a:extLst>
              <a:ext uri="{FF2B5EF4-FFF2-40B4-BE49-F238E27FC236}">
                <a16:creationId xmlns:a16="http://schemas.microsoft.com/office/drawing/2014/main" id="{E252544D-F70F-6D71-76AB-08F0BBC124F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54410" y="2188541"/>
            <a:ext cx="4461824" cy="275517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788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C335C8-FE8B-D810-07A3-EA1B16281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7EA2AA-3B13-A5DA-7D55-1D2580A05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931" y="452718"/>
            <a:ext cx="4638903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/>
              <a:t>Характеристика частных показателей</a:t>
            </a:r>
          </a:p>
        </p:txBody>
      </p:sp>
      <p:sp>
        <p:nvSpPr>
          <p:cNvPr id="29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8375" y="-1573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Объект 9" descr="Изображение выглядит как свеча, весы&#10;&#10;Автоматически созданное описание">
            <a:extLst>
              <a:ext uri="{FF2B5EF4-FFF2-40B4-BE49-F238E27FC236}">
                <a16:creationId xmlns:a16="http://schemas.microsoft.com/office/drawing/2014/main" id="{CDFA0D24-2D5E-748A-4333-116BFA88B1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3" r="13672"/>
          <a:stretch/>
        </p:blipFill>
        <p:spPr>
          <a:xfrm>
            <a:off x="3" y="10"/>
            <a:ext cx="4973099" cy="6857991"/>
          </a:xfrm>
          <a:custGeom>
            <a:avLst/>
            <a:gdLst/>
            <a:ahLst/>
            <a:cxnLst/>
            <a:rect l="l" t="t" r="r" b="b"/>
            <a:pathLst>
              <a:path w="4973099" h="6858001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7942" y="2318004"/>
                </a:lnTo>
                <a:lnTo>
                  <a:pt x="4733067" y="2467509"/>
                </a:lnTo>
                <a:lnTo>
                  <a:pt x="4728865" y="2617013"/>
                </a:lnTo>
                <a:lnTo>
                  <a:pt x="4724831" y="2765146"/>
                </a:lnTo>
                <a:lnTo>
                  <a:pt x="4722982" y="2911221"/>
                </a:lnTo>
                <a:lnTo>
                  <a:pt x="4720965" y="3057297"/>
                </a:lnTo>
                <a:lnTo>
                  <a:pt x="4719956" y="3201315"/>
                </a:lnTo>
                <a:lnTo>
                  <a:pt x="4720965" y="3343961"/>
                </a:lnTo>
                <a:lnTo>
                  <a:pt x="4720965" y="3485236"/>
                </a:lnTo>
                <a:lnTo>
                  <a:pt x="4722982" y="3625139"/>
                </a:lnTo>
                <a:lnTo>
                  <a:pt x="4726007" y="3762299"/>
                </a:lnTo>
                <a:lnTo>
                  <a:pt x="4728865" y="3898087"/>
                </a:lnTo>
                <a:lnTo>
                  <a:pt x="4732059" y="4031133"/>
                </a:lnTo>
                <a:lnTo>
                  <a:pt x="4736933" y="4163492"/>
                </a:lnTo>
                <a:lnTo>
                  <a:pt x="4742144" y="4293793"/>
                </a:lnTo>
                <a:lnTo>
                  <a:pt x="4746850" y="4421352"/>
                </a:lnTo>
                <a:lnTo>
                  <a:pt x="4760130" y="4670298"/>
                </a:lnTo>
                <a:lnTo>
                  <a:pt x="4774249" y="4908956"/>
                </a:lnTo>
                <a:lnTo>
                  <a:pt x="4789041" y="5138013"/>
                </a:lnTo>
                <a:lnTo>
                  <a:pt x="4805346" y="5354726"/>
                </a:lnTo>
                <a:lnTo>
                  <a:pt x="4822323" y="5561838"/>
                </a:lnTo>
                <a:lnTo>
                  <a:pt x="4840644" y="5753862"/>
                </a:lnTo>
                <a:lnTo>
                  <a:pt x="4858630" y="5934227"/>
                </a:lnTo>
                <a:lnTo>
                  <a:pt x="4876615" y="6100191"/>
                </a:lnTo>
                <a:lnTo>
                  <a:pt x="4893592" y="6252438"/>
                </a:lnTo>
                <a:lnTo>
                  <a:pt x="4909729" y="6387541"/>
                </a:lnTo>
                <a:lnTo>
                  <a:pt x="4925025" y="6509613"/>
                </a:lnTo>
                <a:lnTo>
                  <a:pt x="4937800" y="6612483"/>
                </a:lnTo>
                <a:lnTo>
                  <a:pt x="4949902" y="6698894"/>
                </a:lnTo>
                <a:lnTo>
                  <a:pt x="4967216" y="6817538"/>
                </a:lnTo>
                <a:lnTo>
                  <a:pt x="4973099" y="6858000"/>
                </a:lnTo>
                <a:lnTo>
                  <a:pt x="4075210" y="6858000"/>
                </a:lnTo>
                <a:lnTo>
                  <a:pt x="4075210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4B2B387C-B332-7492-4E5F-E130AE0CC8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78708" y="1546042"/>
            <a:ext cx="6251876" cy="4859240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200" dirty="0" err="1"/>
              <a:t>Коэффициент</a:t>
            </a:r>
            <a:r>
              <a:rPr lang="en-US" sz="2200" dirty="0"/>
              <a:t> </a:t>
            </a:r>
            <a:r>
              <a:rPr lang="en-US" sz="2200" dirty="0" err="1"/>
              <a:t>текущей</a:t>
            </a:r>
            <a:r>
              <a:rPr lang="en-US" sz="2200" dirty="0"/>
              <a:t> </a:t>
            </a:r>
            <a:r>
              <a:rPr lang="en-US" sz="2200" dirty="0" err="1"/>
              <a:t>ликвидности</a:t>
            </a:r>
            <a:r>
              <a:rPr lang="en-US" sz="2200" dirty="0"/>
              <a:t> </a:t>
            </a:r>
            <a:r>
              <a:rPr lang="en-US" sz="2200" i="1" dirty="0"/>
              <a:t>K</a:t>
            </a:r>
            <a:r>
              <a:rPr lang="en-US" sz="2200" dirty="0"/>
              <a:t>3 – </a:t>
            </a:r>
            <a:r>
              <a:rPr lang="en-US" sz="2200" dirty="0" err="1"/>
              <a:t>отношение</a:t>
            </a:r>
            <a:r>
              <a:rPr lang="en-US" sz="2200" dirty="0"/>
              <a:t> </a:t>
            </a:r>
            <a:r>
              <a:rPr lang="en-US" sz="2200" dirty="0" err="1"/>
              <a:t>активов</a:t>
            </a:r>
            <a:r>
              <a:rPr lang="en-US" sz="2200" dirty="0"/>
              <a:t>, </a:t>
            </a:r>
            <a:r>
              <a:rPr lang="en-US" sz="2200" dirty="0" err="1"/>
              <a:t>которые</a:t>
            </a:r>
            <a:r>
              <a:rPr lang="en-US" sz="2200" dirty="0"/>
              <a:t> </a:t>
            </a:r>
            <a:r>
              <a:rPr lang="en-US" sz="2200" dirty="0" err="1"/>
              <a:t>компания</a:t>
            </a:r>
            <a:r>
              <a:rPr lang="en-US" sz="2200" dirty="0"/>
              <a:t> </a:t>
            </a:r>
            <a:r>
              <a:rPr lang="en-US" sz="2200" dirty="0" err="1"/>
              <a:t>планирует</a:t>
            </a:r>
            <a:r>
              <a:rPr lang="en-US" sz="2200" dirty="0"/>
              <a:t> </a:t>
            </a:r>
            <a:r>
              <a:rPr lang="en-US" sz="2200" dirty="0" err="1"/>
              <a:t>использовать</a:t>
            </a:r>
            <a:r>
              <a:rPr lang="en-US" sz="2200" dirty="0"/>
              <a:t>, </a:t>
            </a:r>
            <a:r>
              <a:rPr lang="en-US" sz="2200" dirty="0" err="1"/>
              <a:t>продать</a:t>
            </a:r>
            <a:r>
              <a:rPr lang="en-US" sz="2200" dirty="0"/>
              <a:t> </a:t>
            </a:r>
            <a:r>
              <a:rPr lang="en-US" sz="2200" dirty="0" err="1"/>
              <a:t>или</a:t>
            </a:r>
            <a:r>
              <a:rPr lang="en-US" sz="2200" dirty="0"/>
              <a:t> </a:t>
            </a:r>
            <a:r>
              <a:rPr lang="en-US" sz="2200" dirty="0" err="1"/>
              <a:t>превратить</a:t>
            </a:r>
            <a:r>
              <a:rPr lang="en-US" sz="2200" dirty="0"/>
              <a:t> в </a:t>
            </a:r>
            <a:r>
              <a:rPr lang="en-US" sz="2200" dirty="0" err="1"/>
              <a:t>денежные</a:t>
            </a:r>
            <a:r>
              <a:rPr lang="en-US" sz="2200" dirty="0"/>
              <a:t> </a:t>
            </a:r>
            <a:r>
              <a:rPr lang="en-US" sz="2200" dirty="0" err="1"/>
              <a:t>средства</a:t>
            </a:r>
            <a:r>
              <a:rPr lang="en-US" sz="2200" dirty="0"/>
              <a:t> к </a:t>
            </a:r>
            <a:r>
              <a:rPr lang="en-US" sz="2200" dirty="0" err="1"/>
              <a:t>срочным</a:t>
            </a:r>
            <a:r>
              <a:rPr lang="en-US" sz="2200" dirty="0"/>
              <a:t> </a:t>
            </a:r>
            <a:r>
              <a:rPr lang="en-US" sz="2200" dirty="0" err="1"/>
              <a:t>кредитным</a:t>
            </a:r>
            <a:r>
              <a:rPr lang="en-US" sz="2200" dirty="0"/>
              <a:t> обязательствам.</a:t>
            </a:r>
          </a:p>
          <a:p>
            <a:pPr>
              <a:lnSpc>
                <a:spcPct val="90000"/>
              </a:lnSpc>
            </a:pPr>
            <a:r>
              <a:rPr lang="en-US" sz="2200" dirty="0" err="1"/>
              <a:t>Коэффициент</a:t>
            </a:r>
            <a:r>
              <a:rPr lang="en-US" sz="2200" dirty="0"/>
              <a:t> </a:t>
            </a:r>
            <a:r>
              <a:rPr lang="en-US" sz="2200" dirty="0" err="1"/>
              <a:t>соотношения</a:t>
            </a:r>
            <a:r>
              <a:rPr lang="en-US" sz="2200" dirty="0"/>
              <a:t> </a:t>
            </a:r>
            <a:r>
              <a:rPr lang="en-US" sz="2200" dirty="0" err="1"/>
              <a:t>собственных</a:t>
            </a:r>
            <a:r>
              <a:rPr lang="en-US" sz="2200" dirty="0"/>
              <a:t> и </a:t>
            </a:r>
            <a:r>
              <a:rPr lang="en-US" sz="2200" dirty="0" err="1"/>
              <a:t>заемных</a:t>
            </a:r>
            <a:r>
              <a:rPr lang="en-US" sz="2200" dirty="0"/>
              <a:t> </a:t>
            </a:r>
            <a:r>
              <a:rPr lang="en-US" sz="2200" dirty="0" err="1"/>
              <a:t>средств</a:t>
            </a:r>
            <a:r>
              <a:rPr lang="en-US" sz="2200" dirty="0"/>
              <a:t> </a:t>
            </a:r>
            <a:r>
              <a:rPr lang="en-US" sz="2200" i="1" dirty="0"/>
              <a:t>K</a:t>
            </a:r>
            <a:r>
              <a:rPr lang="en-US" sz="2200" dirty="0"/>
              <a:t>4 – </a:t>
            </a:r>
            <a:r>
              <a:rPr lang="en-US" sz="2200" dirty="0" err="1"/>
              <a:t>отношение</a:t>
            </a:r>
            <a:r>
              <a:rPr lang="en-US" sz="2200" dirty="0"/>
              <a:t> </a:t>
            </a:r>
            <a:r>
              <a:rPr lang="en-US" sz="2200" dirty="0" err="1"/>
              <a:t>активов</a:t>
            </a:r>
            <a:r>
              <a:rPr lang="en-US" sz="2200" dirty="0"/>
              <a:t> </a:t>
            </a:r>
            <a:r>
              <a:rPr lang="en-US" sz="2200" dirty="0" err="1"/>
              <a:t>на</a:t>
            </a:r>
            <a:r>
              <a:rPr lang="en-US" sz="2200" dirty="0"/>
              <a:t> </a:t>
            </a:r>
            <a:r>
              <a:rPr lang="en-US" sz="2200" dirty="0" err="1"/>
              <a:t>данный</a:t>
            </a:r>
            <a:r>
              <a:rPr lang="en-US" sz="2200" dirty="0"/>
              <a:t> </a:t>
            </a:r>
            <a:r>
              <a:rPr lang="en-US" sz="2200" dirty="0" err="1"/>
              <a:t>момент</a:t>
            </a:r>
            <a:r>
              <a:rPr lang="en-US" sz="2200" dirty="0"/>
              <a:t> + </a:t>
            </a:r>
            <a:r>
              <a:rPr lang="en-US" sz="2200" dirty="0" err="1"/>
              <a:t>будущий</a:t>
            </a:r>
            <a:r>
              <a:rPr lang="en-US" sz="2200" dirty="0"/>
              <a:t> </a:t>
            </a:r>
            <a:r>
              <a:rPr lang="en-US" sz="2200" dirty="0" err="1"/>
              <a:t>доход</a:t>
            </a:r>
            <a:r>
              <a:rPr lang="en-US" sz="2200" dirty="0"/>
              <a:t> и </a:t>
            </a:r>
            <a:r>
              <a:rPr lang="en-US" sz="2200" dirty="0" err="1"/>
              <a:t>будущие</a:t>
            </a:r>
            <a:r>
              <a:rPr lang="en-US" sz="2200" dirty="0"/>
              <a:t> </a:t>
            </a:r>
            <a:r>
              <a:rPr lang="en-US" sz="2200" dirty="0" err="1"/>
              <a:t>резервы</a:t>
            </a:r>
            <a:r>
              <a:rPr lang="en-US" sz="2200" dirty="0"/>
              <a:t> </a:t>
            </a:r>
            <a:r>
              <a:rPr lang="en-US" sz="2200" dirty="0" err="1"/>
              <a:t>компании</a:t>
            </a:r>
            <a:r>
              <a:rPr lang="en-US" sz="2200" dirty="0"/>
              <a:t> к </a:t>
            </a:r>
            <a:r>
              <a:rPr lang="en-US" sz="2200" dirty="0" err="1"/>
              <a:t>долго</a:t>
            </a:r>
            <a:r>
              <a:rPr lang="en-US" sz="2200" dirty="0"/>
              <a:t>- и </a:t>
            </a:r>
            <a:r>
              <a:rPr lang="en-US" sz="2200" dirty="0" err="1"/>
              <a:t>краткосрочным</a:t>
            </a:r>
            <a:r>
              <a:rPr lang="en-US" sz="2200" dirty="0"/>
              <a:t> обязательствам - </a:t>
            </a:r>
            <a:r>
              <a:rPr lang="en-US" sz="2200" dirty="0" err="1"/>
              <a:t>будущий</a:t>
            </a:r>
            <a:r>
              <a:rPr lang="en-US" sz="2200" dirty="0"/>
              <a:t> </a:t>
            </a:r>
            <a:r>
              <a:rPr lang="en-US" sz="2200" dirty="0" err="1"/>
              <a:t>доход</a:t>
            </a:r>
            <a:r>
              <a:rPr lang="en-US" sz="2200" dirty="0"/>
              <a:t> и </a:t>
            </a:r>
            <a:r>
              <a:rPr lang="en-US" sz="2200" dirty="0" err="1"/>
              <a:t>будущие</a:t>
            </a:r>
            <a:r>
              <a:rPr lang="en-US" sz="2200" dirty="0"/>
              <a:t> </a:t>
            </a:r>
            <a:r>
              <a:rPr lang="en-US" sz="2200" dirty="0" err="1"/>
              <a:t>резервы</a:t>
            </a:r>
            <a:r>
              <a:rPr lang="en-US" sz="2200" dirty="0"/>
              <a:t> </a:t>
            </a:r>
            <a:r>
              <a:rPr lang="en-US" sz="2200" dirty="0" err="1"/>
              <a:t>компании</a:t>
            </a:r>
            <a:r>
              <a:rPr lang="en-US" sz="2200" dirty="0"/>
              <a:t>.</a:t>
            </a:r>
          </a:p>
          <a:p>
            <a:pPr>
              <a:lnSpc>
                <a:spcPct val="90000"/>
              </a:lnSpc>
            </a:pPr>
            <a:r>
              <a:rPr lang="en-US" sz="2200" dirty="0" err="1"/>
              <a:t>Рентабельность</a:t>
            </a:r>
            <a:r>
              <a:rPr lang="en-US" sz="2200" dirty="0"/>
              <a:t> </a:t>
            </a:r>
            <a:r>
              <a:rPr lang="en-US" sz="2200" dirty="0" err="1"/>
              <a:t>продаж</a:t>
            </a:r>
            <a:r>
              <a:rPr lang="en-US" sz="2200" dirty="0"/>
              <a:t> </a:t>
            </a:r>
            <a:r>
              <a:rPr lang="en-US" sz="2200" i="1" dirty="0"/>
              <a:t>K</a:t>
            </a:r>
            <a:r>
              <a:rPr lang="en-US" sz="2200" dirty="0"/>
              <a:t>5</a:t>
            </a:r>
            <a:r>
              <a:rPr lang="en-US" sz="2200" i="1" dirty="0"/>
              <a:t> </a:t>
            </a:r>
            <a:r>
              <a:rPr lang="en-US" sz="2200" dirty="0"/>
              <a:t>– </a:t>
            </a:r>
            <a:r>
              <a:rPr lang="en-US" sz="2200" dirty="0" err="1"/>
              <a:t>отношение</a:t>
            </a:r>
            <a:r>
              <a:rPr lang="en-US" sz="2200" dirty="0"/>
              <a:t> </a:t>
            </a:r>
            <a:r>
              <a:rPr lang="en-US" sz="2200" dirty="0" err="1"/>
              <a:t>прибыли</a:t>
            </a:r>
            <a:r>
              <a:rPr lang="en-US" sz="2200" dirty="0"/>
              <a:t> к </a:t>
            </a:r>
            <a:r>
              <a:rPr lang="en-US" sz="2200" dirty="0" err="1"/>
              <a:t>выручке</a:t>
            </a:r>
            <a:r>
              <a:rPr lang="ru-RU" sz="2200" dirty="0"/>
              <a:t>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625590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DF30F7-8FAF-0708-0938-6DFBD25B0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DDCEB4-E593-0ABE-FAC5-752D626F4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8719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600" dirty="0"/>
              <a:t>Влияние показателей</a:t>
            </a:r>
            <a:endParaRPr lang="en-US" sz="3600" dirty="0"/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F30B036C-3B3D-04CC-BE19-33C7BC2C33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0622258"/>
              </p:ext>
            </p:extLst>
          </p:nvPr>
        </p:nvGraphicFramePr>
        <p:xfrm>
          <a:off x="768334" y="1844407"/>
          <a:ext cx="9615991" cy="3587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5356">
                  <a:extLst>
                    <a:ext uri="{9D8B030D-6E8A-4147-A177-3AD203B41FA5}">
                      <a16:colId xmlns:a16="http://schemas.microsoft.com/office/drawing/2014/main" val="3826056234"/>
                    </a:ext>
                  </a:extLst>
                </a:gridCol>
                <a:gridCol w="2145672">
                  <a:extLst>
                    <a:ext uri="{9D8B030D-6E8A-4147-A177-3AD203B41FA5}">
                      <a16:colId xmlns:a16="http://schemas.microsoft.com/office/drawing/2014/main" val="64550904"/>
                    </a:ext>
                  </a:extLst>
                </a:gridCol>
                <a:gridCol w="2330965">
                  <a:extLst>
                    <a:ext uri="{9D8B030D-6E8A-4147-A177-3AD203B41FA5}">
                      <a16:colId xmlns:a16="http://schemas.microsoft.com/office/drawing/2014/main" val="609819730"/>
                    </a:ext>
                  </a:extLst>
                </a:gridCol>
                <a:gridCol w="2403998">
                  <a:extLst>
                    <a:ext uri="{9D8B030D-6E8A-4147-A177-3AD203B41FA5}">
                      <a16:colId xmlns:a16="http://schemas.microsoft.com/office/drawing/2014/main" val="2084835971"/>
                    </a:ext>
                  </a:extLst>
                </a:gridCol>
              </a:tblGrid>
              <a:tr h="849712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Коэффициенты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 категория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2 категория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 категория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450501"/>
                  </a:ext>
                </a:extLst>
              </a:tr>
              <a:tr h="472062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/>
                        <a:t>K</a:t>
                      </a:r>
                      <a:r>
                        <a:rPr lang="en-US" sz="2400" i="0" dirty="0"/>
                        <a:t>1</a:t>
                      </a:r>
                      <a:endParaRPr lang="ru-RU" sz="2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0</a:t>
                      </a:r>
                      <a:r>
                        <a:rPr lang="en-US" sz="2400" dirty="0"/>
                        <a:t>,2 </a:t>
                      </a:r>
                      <a:r>
                        <a:rPr lang="ru-RU" sz="2400" dirty="0"/>
                        <a:t>и выше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0,15-0,2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менее 0,15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011881"/>
                  </a:ext>
                </a:extLst>
              </a:tr>
              <a:tr h="472062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/>
                        <a:t>K</a:t>
                      </a:r>
                      <a:r>
                        <a:rPr lang="ru-RU" sz="2400" i="1" dirty="0"/>
                        <a:t>2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0</a:t>
                      </a:r>
                      <a:r>
                        <a:rPr lang="en-US" sz="2400" dirty="0"/>
                        <a:t>,</a:t>
                      </a:r>
                      <a:r>
                        <a:rPr lang="ru-RU" sz="2400" dirty="0"/>
                        <a:t>8</a:t>
                      </a:r>
                      <a:r>
                        <a:rPr lang="en-US" sz="2400" dirty="0"/>
                        <a:t> </a:t>
                      </a:r>
                      <a:r>
                        <a:rPr lang="ru-RU" sz="2400" dirty="0"/>
                        <a:t>и выше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0,5-0,</a:t>
                      </a:r>
                      <a:r>
                        <a:rPr lang="ru-RU" sz="2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менее 0,5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758903"/>
                  </a:ext>
                </a:extLst>
              </a:tr>
              <a:tr h="472062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/>
                        <a:t>K</a:t>
                      </a:r>
                      <a:r>
                        <a:rPr lang="ru-RU" sz="2400" i="1" dirty="0"/>
                        <a:t>3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2</a:t>
                      </a:r>
                      <a:r>
                        <a:rPr lang="en-US" sz="2400" dirty="0"/>
                        <a:t>,</a:t>
                      </a:r>
                      <a:r>
                        <a:rPr lang="ru-RU" sz="2400" dirty="0"/>
                        <a:t>0</a:t>
                      </a:r>
                      <a:r>
                        <a:rPr lang="en-US" sz="2400" dirty="0"/>
                        <a:t> </a:t>
                      </a:r>
                      <a:r>
                        <a:rPr lang="ru-RU" sz="2400" dirty="0"/>
                        <a:t>и выше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1-2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менее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83800"/>
                  </a:ext>
                </a:extLst>
              </a:tr>
              <a:tr h="472062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/>
                        <a:t>K</a:t>
                      </a:r>
                      <a:r>
                        <a:rPr lang="ru-RU" sz="2400" i="1" dirty="0"/>
                        <a:t>4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</a:t>
                      </a:r>
                      <a:r>
                        <a:rPr lang="en-US" sz="2400" dirty="0"/>
                        <a:t> </a:t>
                      </a:r>
                      <a:r>
                        <a:rPr lang="ru-RU" sz="2400" dirty="0"/>
                        <a:t>и выше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0,</a:t>
                      </a:r>
                      <a:r>
                        <a:rPr lang="ru-RU" sz="2400" dirty="0"/>
                        <a:t>7</a:t>
                      </a:r>
                      <a:r>
                        <a:rPr lang="en-US" sz="2400" dirty="0"/>
                        <a:t>-</a:t>
                      </a:r>
                      <a:r>
                        <a:rPr lang="ru-RU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менее 0,7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760253"/>
                  </a:ext>
                </a:extLst>
              </a:tr>
              <a:tr h="849712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/>
                        <a:t>K</a:t>
                      </a:r>
                      <a:r>
                        <a:rPr lang="ru-RU" sz="2400" i="1" dirty="0"/>
                        <a:t>5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0</a:t>
                      </a:r>
                      <a:r>
                        <a:rPr lang="en-US" sz="2400" dirty="0"/>
                        <a:t>,</a:t>
                      </a:r>
                      <a:r>
                        <a:rPr lang="ru-RU" sz="2400" dirty="0"/>
                        <a:t>15</a:t>
                      </a:r>
                      <a:r>
                        <a:rPr lang="en-US" sz="2400" dirty="0"/>
                        <a:t> </a:t>
                      </a:r>
                      <a:r>
                        <a:rPr lang="ru-RU" sz="2400" dirty="0"/>
                        <a:t>и выше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менее </a:t>
                      </a:r>
                      <a:r>
                        <a:rPr lang="en-US" sz="2400" dirty="0"/>
                        <a:t>0,15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менее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3542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0937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D7A695-C0B1-35B1-D62A-DBE5162EE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80E4EE-88B1-AFB2-F19F-F9051750A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8719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600" dirty="0"/>
              <a:t>Качественные показатели</a:t>
            </a:r>
            <a:endParaRPr lang="en-US" sz="3600" dirty="0"/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97280501-D792-0CE3-A246-B857B1FA9C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7992451"/>
              </p:ext>
            </p:extLst>
          </p:nvPr>
        </p:nvGraphicFramePr>
        <p:xfrm>
          <a:off x="759281" y="1590910"/>
          <a:ext cx="10448911" cy="4415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2288">
                  <a:extLst>
                    <a:ext uri="{9D8B030D-6E8A-4147-A177-3AD203B41FA5}">
                      <a16:colId xmlns:a16="http://schemas.microsoft.com/office/drawing/2014/main" val="3826056234"/>
                    </a:ext>
                  </a:extLst>
                </a:gridCol>
                <a:gridCol w="2331526">
                  <a:extLst>
                    <a:ext uri="{9D8B030D-6E8A-4147-A177-3AD203B41FA5}">
                      <a16:colId xmlns:a16="http://schemas.microsoft.com/office/drawing/2014/main" val="64550904"/>
                    </a:ext>
                  </a:extLst>
                </a:gridCol>
                <a:gridCol w="2532869">
                  <a:extLst>
                    <a:ext uri="{9D8B030D-6E8A-4147-A177-3AD203B41FA5}">
                      <a16:colId xmlns:a16="http://schemas.microsoft.com/office/drawing/2014/main" val="609819730"/>
                    </a:ext>
                  </a:extLst>
                </a:gridCol>
                <a:gridCol w="2612228">
                  <a:extLst>
                    <a:ext uri="{9D8B030D-6E8A-4147-A177-3AD203B41FA5}">
                      <a16:colId xmlns:a16="http://schemas.microsoft.com/office/drawing/2014/main" val="2084835971"/>
                    </a:ext>
                  </a:extLst>
                </a:gridCol>
              </a:tblGrid>
              <a:tr h="849712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Коэффициенты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 категория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2 категория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 категория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450501"/>
                  </a:ext>
                </a:extLst>
              </a:tr>
              <a:tr h="472062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Наличие задолженности в бюджете </a:t>
                      </a:r>
                      <a:endParaRPr lang="ru-RU" sz="2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Нет задолженности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Срок задолженности до 5 дней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Срок задолженности свыше 5 дней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011881"/>
                  </a:ext>
                </a:extLst>
              </a:tr>
              <a:tr h="472062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Тенденции рынка по отрасли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Положительные тенденции развития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Застой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Падение рынка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758903"/>
                  </a:ext>
                </a:extLst>
              </a:tr>
              <a:tr h="472062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Деловая репутация заемщика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Положительная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Средняя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Отрицательная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83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6694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7C877-DD74-A12B-EBF0-A176D858E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02A951-B500-45C4-8471-571D2BCB6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Интегральный показатель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FC19FAC-AF11-93D2-84F3-DD2D46AC5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75201" y="1636459"/>
                <a:ext cx="8946541" cy="419548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=0,11 ×Категор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ия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1+0,05×Категори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я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2+0,42×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Категория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3+0,21×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Категория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4+0,21×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Категория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endParaRPr lang="ru-RU" dirty="0"/>
              </a:p>
              <a:p>
                <a:r>
                  <a:rPr lang="ru-RU" dirty="0"/>
                  <a:t>Сумма баллов S влияет на рейтинг заемщика следующим образом:</a:t>
                </a:r>
              </a:p>
              <a:p>
                <a:r>
                  <a:rPr lang="ru-RU" dirty="0"/>
                  <a:t>– S ≥ 2,42 – заемщик может быть отнесен к первому классу кредитоспособности, кредитование которых не вызывает сомнений; </a:t>
                </a:r>
              </a:p>
              <a:p>
                <a:r>
                  <a:rPr lang="ru-RU" dirty="0"/>
                  <a:t>– S больше 1,05, но меньше 2,42 – соответствует второму классу и кредитование требует взвешенного подхода; </a:t>
                </a:r>
              </a:p>
              <a:p>
                <a:r>
                  <a:rPr lang="ru-RU" dirty="0"/>
                  <a:t>– S ≤ 1,05 – соответствует третьему классу и кредитование связано с повышенным риском</a:t>
                </a:r>
              </a:p>
              <a:p>
                <a:endParaRPr lang="ru-RU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FC19FAC-AF11-93D2-84F3-DD2D46AC5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5201" y="1636459"/>
                <a:ext cx="8946541" cy="4195481"/>
              </a:xfrm>
              <a:blipFill>
                <a:blip r:embed="rId2"/>
                <a:stretch>
                  <a:fillRect l="-3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24759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Зеленый и желтый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978</TotalTime>
  <Words>445</Words>
  <Application>Microsoft Office PowerPoint</Application>
  <PresentationFormat>Широкоэкранный</PresentationFormat>
  <Paragraphs>72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Aptos</vt:lpstr>
      <vt:lpstr>Arial</vt:lpstr>
      <vt:lpstr>Cambria Math</vt:lpstr>
      <vt:lpstr>Century Gothic</vt:lpstr>
      <vt:lpstr>Wingdings 3</vt:lpstr>
      <vt:lpstr>Ион</vt:lpstr>
      <vt:lpstr>Министерство науки и высшего образования Российской Федерации Федеральное государственное бюджетное образовательное учреждение высшего образования «Рыбинский государственный авиационный технический университет имени П.А. Соловьева»</vt:lpstr>
      <vt:lpstr>Актуальность методики</vt:lpstr>
      <vt:lpstr>Просроченная задолженность</vt:lpstr>
      <vt:lpstr>Цель и объект методики</vt:lpstr>
      <vt:lpstr>Характеристика частных показателей</vt:lpstr>
      <vt:lpstr>Характеристика частных показателей</vt:lpstr>
      <vt:lpstr>Влияние показателей</vt:lpstr>
      <vt:lpstr>Качественные показатели</vt:lpstr>
      <vt:lpstr>Интегральный показатель</vt:lpstr>
      <vt:lpstr>Область применения результатов</vt:lpstr>
      <vt:lpstr>Спасибо за внимание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My Office</dc:creator>
  <cp:lastModifiedBy>My Office</cp:lastModifiedBy>
  <cp:revision>264</cp:revision>
  <cp:lastPrinted>2024-10-13T21:53:40Z</cp:lastPrinted>
  <dcterms:created xsi:type="dcterms:W3CDTF">2024-09-19T14:22:21Z</dcterms:created>
  <dcterms:modified xsi:type="dcterms:W3CDTF">2024-12-12T20:27:52Z</dcterms:modified>
</cp:coreProperties>
</file>